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embeddedFontLst>
    <p:embeddedFont>
      <p:font typeface="Corbel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08D69B4-6849-4988-9A60-7001AAAC9BAA}">
  <a:tblStyle styleId="{708D69B4-6849-4988-9A60-7001AAAC9BAA}" styleName="Table_0">
    <a:wholeTbl>
      <a:tcTxStyle b="off" i="off">
        <a:font>
          <a:latin typeface="Calibri Light"/>
          <a:ea typeface="Calibri Light"/>
          <a:cs typeface="Calibri Light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E6E6E6"/>
          </a:solidFill>
        </a:fill>
      </a:tcStyle>
    </a:band1H>
    <a:band2H>
      <a:tcTxStyle/>
    </a:band2H>
    <a:band1V>
      <a:tcTxStyle/>
      <a:tcStyle>
        <a:fill>
          <a:solidFill>
            <a:srgbClr val="E6E6E6"/>
          </a:solidFill>
        </a:fill>
      </a:tcStyle>
    </a:band1V>
    <a:band2V>
      <a:tcTxStyle/>
    </a:band2V>
    <a:lastCol>
      <a:tcTxStyle b="on" i="off">
        <a:font>
          <a:latin typeface="Calibri Light"/>
          <a:ea typeface="Calibri Light"/>
          <a:cs typeface="Calibri Light"/>
        </a:font>
        <a:schemeClr val="lt1"/>
      </a:tcTxStyle>
      <a:tcStyle>
        <a:fill>
          <a:solidFill>
            <a:schemeClr val="accent6"/>
          </a:solidFill>
        </a:fill>
      </a:tcStyle>
    </a:lastCol>
    <a:firstCol>
      <a:tcTxStyle b="on" i="off">
        <a:font>
          <a:latin typeface="Calibri Light"/>
          <a:ea typeface="Calibri Light"/>
          <a:cs typeface="Calibri Light"/>
        </a:font>
        <a:schemeClr val="lt1"/>
      </a:tcTxStyle>
      <a:tcStyle>
        <a:fill>
          <a:solidFill>
            <a:schemeClr val="accent6"/>
          </a:solidFill>
        </a:fill>
      </a:tcStyle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Calibri Light"/>
          <a:ea typeface="Calibri Light"/>
          <a:cs typeface="Calibri Light"/>
        </a:font>
        <a:schemeClr val="dk1"/>
      </a:tcTxStyle>
    </a:seCell>
    <a:swCell>
      <a:tcTxStyle b="on" i="off">
        <a:font>
          <a:latin typeface="Calibri Light"/>
          <a:ea typeface="Calibri Light"/>
          <a:cs typeface="Calibri Light"/>
        </a:font>
        <a:schemeClr val="dk1"/>
      </a:tcTxStyle>
    </a:swCell>
    <a:firstRow>
      <a:tcTxStyle b="on" i="off">
        <a:font>
          <a:latin typeface="Calibri Light"/>
          <a:ea typeface="Calibri Light"/>
          <a:cs typeface="Calibri Light"/>
        </a:font>
        <a:schemeClr val="lt1"/>
      </a:tcTxStyle>
      <a:tcStyle>
        <a:tcBdr>
          <a:bottom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6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rbel-bold.fntdata"/><Relationship Id="rId14" Type="http://schemas.openxmlformats.org/officeDocument/2006/relationships/font" Target="fonts/Corbel-regular.fntdata"/><Relationship Id="rId17" Type="http://schemas.openxmlformats.org/officeDocument/2006/relationships/font" Target="fonts/Corbel-boldItalic.fntdata"/><Relationship Id="rId16" Type="http://schemas.openxmlformats.org/officeDocument/2006/relationships/font" Target="fonts/Corbel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with Image" showMasterSp="0">
  <p:cSld name="Title Slide with Imag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/>
          <p:nvPr>
            <p:ph idx="2" type="pic"/>
          </p:nvPr>
        </p:nvSpPr>
        <p:spPr>
          <a:xfrm>
            <a:off x="1" y="0"/>
            <a:ext cx="10655455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0" lIns="0" spcFirstLastPara="1" rIns="0" wrap="square" tIns="21600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/>
          <p:nvPr>
            <p:ph type="ctrTitle"/>
          </p:nvPr>
        </p:nvSpPr>
        <p:spPr>
          <a:xfrm>
            <a:off x="948293" y="3271757"/>
            <a:ext cx="4459766" cy="3146839"/>
          </a:xfrm>
          <a:prstGeom prst="roundRect">
            <a:avLst>
              <a:gd fmla="val 2139" name="adj"/>
            </a:avLst>
          </a:prstGeom>
          <a:gradFill>
            <a:gsLst>
              <a:gs pos="0">
                <a:srgbClr val="3F3F3F"/>
              </a:gs>
              <a:gs pos="100000">
                <a:srgbClr val="0C0C0C"/>
              </a:gs>
            </a:gsLst>
            <a:lin ang="10800000" scaled="0"/>
          </a:gra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0" lIns="180000" spcFirstLastPara="1" rIns="180000" wrap="square" tIns="28800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000"/>
              <a:buFont typeface="Corbel"/>
              <a:buNone/>
              <a:defRPr b="1" sz="50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1130300" y="5250494"/>
            <a:ext cx="4000500" cy="9979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100"/>
              <a:buNone/>
              <a:defRPr sz="2100">
                <a:solidFill>
                  <a:srgbClr val="F2F2F2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rge Photo">
  <p:cSld name="Large Photo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/>
          <p:nvPr>
            <p:ph idx="2" type="pic"/>
          </p:nvPr>
        </p:nvSpPr>
        <p:spPr>
          <a:xfrm>
            <a:off x="0" y="0"/>
            <a:ext cx="11771313" cy="61912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11"/>
          <p:cNvSpPr/>
          <p:nvPr>
            <p:ph type="ctrTitle"/>
          </p:nvPr>
        </p:nvSpPr>
        <p:spPr>
          <a:xfrm>
            <a:off x="420687" y="5066452"/>
            <a:ext cx="4459766" cy="539345"/>
          </a:xfrm>
          <a:prstGeom prst="roundRect">
            <a:avLst>
              <a:gd fmla="val 10086" name="adj"/>
            </a:avLst>
          </a:prstGeom>
          <a:gradFill>
            <a:gsLst>
              <a:gs pos="0">
                <a:srgbClr val="3F3F3F"/>
              </a:gs>
              <a:gs pos="100000">
                <a:srgbClr val="0C0C0C"/>
              </a:gs>
            </a:gsLst>
            <a:lin ang="10800000" scaled="0"/>
          </a:gra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0000" spcFirstLastPara="1" rIns="180000" wrap="square" tIns="108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Calibri"/>
              <a:buNone/>
              <a:defRPr b="0" sz="1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 You Slide" showMasterSp="0">
  <p:cSld name="Thank You Slide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2"/>
          <p:cNvSpPr/>
          <p:nvPr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2"/>
          <p:cNvSpPr/>
          <p:nvPr>
            <p:ph idx="2" type="pic"/>
          </p:nvPr>
        </p:nvSpPr>
        <p:spPr>
          <a:xfrm>
            <a:off x="1" y="0"/>
            <a:ext cx="10655455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0" lIns="0" spcFirstLastPara="1" rIns="0" wrap="square" tIns="21600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2"/>
          <p:cNvSpPr/>
          <p:nvPr>
            <p:ph type="ctrTitle"/>
          </p:nvPr>
        </p:nvSpPr>
        <p:spPr>
          <a:xfrm>
            <a:off x="7425293" y="2834640"/>
            <a:ext cx="4459766" cy="2720356"/>
          </a:xfrm>
          <a:prstGeom prst="roundRect">
            <a:avLst>
              <a:gd fmla="val 2139" name="adj"/>
            </a:avLst>
          </a:prstGeom>
          <a:gradFill>
            <a:gsLst>
              <a:gs pos="0">
                <a:srgbClr val="3F3F3F"/>
              </a:gs>
              <a:gs pos="100000">
                <a:srgbClr val="0C0C0C"/>
              </a:gs>
            </a:gsLst>
            <a:lin ang="10800000" scaled="0"/>
          </a:gra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0" lIns="180000" spcFirstLastPara="1" rIns="180000" wrap="square" tIns="28800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000"/>
              <a:buFont typeface="Corbel"/>
              <a:buNone/>
              <a:defRPr b="1" sz="50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" type="body"/>
          </p:nvPr>
        </p:nvSpPr>
        <p:spPr>
          <a:xfrm>
            <a:off x="8034849" y="3859066"/>
            <a:ext cx="3521514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3" type="body"/>
          </p:nvPr>
        </p:nvSpPr>
        <p:spPr>
          <a:xfrm>
            <a:off x="8034849" y="4220189"/>
            <a:ext cx="3521514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4" type="body"/>
          </p:nvPr>
        </p:nvSpPr>
        <p:spPr>
          <a:xfrm>
            <a:off x="8034849" y="4581312"/>
            <a:ext cx="3521514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2"/>
          <p:cNvSpPr txBox="1"/>
          <p:nvPr>
            <p:ph idx="5" type="body"/>
          </p:nvPr>
        </p:nvSpPr>
        <p:spPr>
          <a:xfrm>
            <a:off x="8034849" y="4942435"/>
            <a:ext cx="3521514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>
                <a:solidFill>
                  <a:srgbClr val="F2F2F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 Column">
  <p:cSld name="5 Column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/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431800" y="1008000"/>
            <a:ext cx="11339513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2" type="body"/>
          </p:nvPr>
        </p:nvSpPr>
        <p:spPr>
          <a:xfrm>
            <a:off x="432000" y="1512000"/>
            <a:ext cx="2160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3" type="body"/>
          </p:nvPr>
        </p:nvSpPr>
        <p:spPr>
          <a:xfrm>
            <a:off x="2726412" y="1512000"/>
            <a:ext cx="2160588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4" type="body"/>
          </p:nvPr>
        </p:nvSpPr>
        <p:spPr>
          <a:xfrm>
            <a:off x="5021412" y="1512000"/>
            <a:ext cx="2160588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3"/>
          <p:cNvSpPr txBox="1"/>
          <p:nvPr>
            <p:ph idx="5" type="body"/>
          </p:nvPr>
        </p:nvSpPr>
        <p:spPr>
          <a:xfrm>
            <a:off x="7316412" y="1507535"/>
            <a:ext cx="2160588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idx="6" type="body"/>
          </p:nvPr>
        </p:nvSpPr>
        <p:spPr>
          <a:xfrm>
            <a:off x="9611412" y="1507535"/>
            <a:ext cx="2160588" cy="46837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3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3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>
  <p:cSld name="Title Slide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4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4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4"/>
          <p:cNvSpPr/>
          <p:nvPr>
            <p:ph type="ctrTitle"/>
          </p:nvPr>
        </p:nvSpPr>
        <p:spPr>
          <a:xfrm>
            <a:off x="948293" y="3271757"/>
            <a:ext cx="4459766" cy="3146839"/>
          </a:xfrm>
          <a:prstGeom prst="roundRect">
            <a:avLst>
              <a:gd fmla="val 2139" name="adj"/>
            </a:avLst>
          </a:prstGeom>
          <a:gradFill>
            <a:gsLst>
              <a:gs pos="0">
                <a:srgbClr val="3F3F3F"/>
              </a:gs>
              <a:gs pos="100000">
                <a:srgbClr val="0C0C0C"/>
              </a:gs>
            </a:gsLst>
            <a:lin ang="10800000" scaled="0"/>
          </a:gra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0" lIns="180000" spcFirstLastPara="1" rIns="180000" wrap="square" tIns="28800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000"/>
              <a:buFont typeface="Corbel"/>
              <a:buNone/>
              <a:defRPr b="1" sz="50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4"/>
          <p:cNvSpPr txBox="1"/>
          <p:nvPr>
            <p:ph idx="1" type="subTitle"/>
          </p:nvPr>
        </p:nvSpPr>
        <p:spPr>
          <a:xfrm>
            <a:off x="1130300" y="5250494"/>
            <a:ext cx="4000500" cy="9979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100"/>
              <a:buNone/>
              <a:defRPr sz="2100">
                <a:solidFill>
                  <a:srgbClr val="F2F2F2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Section Header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5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5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5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5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5"/>
          <p:cNvSpPr/>
          <p:nvPr>
            <p:ph type="ctrTitle"/>
          </p:nvPr>
        </p:nvSpPr>
        <p:spPr>
          <a:xfrm>
            <a:off x="3866117" y="1816509"/>
            <a:ext cx="4459766" cy="3146839"/>
          </a:xfrm>
          <a:prstGeom prst="roundRect">
            <a:avLst>
              <a:gd fmla="val 2139" name="adj"/>
            </a:avLst>
          </a:prstGeom>
          <a:gradFill>
            <a:gsLst>
              <a:gs pos="0">
                <a:srgbClr val="3F3F3F"/>
              </a:gs>
              <a:gs pos="100000">
                <a:srgbClr val="0C0C0C"/>
              </a:gs>
            </a:gsLst>
            <a:lin ang="10800000" scaled="0"/>
          </a:gra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0" lIns="180000" spcFirstLastPara="1" rIns="180000" wrap="square" tIns="28800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000"/>
              <a:buFont typeface="Corbel"/>
              <a:buNone/>
              <a:defRPr b="1" sz="50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5"/>
          <p:cNvSpPr txBox="1"/>
          <p:nvPr>
            <p:ph idx="1" type="subTitle"/>
          </p:nvPr>
        </p:nvSpPr>
        <p:spPr>
          <a:xfrm>
            <a:off x="4048124" y="3795246"/>
            <a:ext cx="4000500" cy="9979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100"/>
              <a:buNone/>
              <a:defRPr sz="2100">
                <a:solidFill>
                  <a:srgbClr val="F2F2F2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24" name="Google Shape;124;p15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5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6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6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6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6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6"/>
          <p:cNvSpPr txBox="1"/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6"/>
          <p:cNvSpPr txBox="1"/>
          <p:nvPr>
            <p:ph idx="1" type="body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16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6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>
  <p:cSld name="Two Conten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7"/>
          <p:cNvSpPr txBox="1"/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7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" name="Google Shape;145;p17"/>
          <p:cNvSpPr txBox="1"/>
          <p:nvPr>
            <p:ph idx="1" type="body"/>
          </p:nvPr>
        </p:nvSpPr>
        <p:spPr>
          <a:xfrm>
            <a:off x="6299886" y="1511250"/>
            <a:ext cx="5460114" cy="4665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idx="2" type="body"/>
          </p:nvPr>
        </p:nvSpPr>
        <p:spPr>
          <a:xfrm>
            <a:off x="456816" y="1511250"/>
            <a:ext cx="5460114" cy="4665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>
  <p:cSld name="Comparison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8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8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8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8"/>
          <p:cNvSpPr txBox="1"/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8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18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6" name="Google Shape;156;p18"/>
          <p:cNvSpPr txBox="1"/>
          <p:nvPr>
            <p:ph idx="1" type="body"/>
          </p:nvPr>
        </p:nvSpPr>
        <p:spPr>
          <a:xfrm>
            <a:off x="431800" y="1511250"/>
            <a:ext cx="548493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7" name="Google Shape;157;p18"/>
          <p:cNvSpPr txBox="1"/>
          <p:nvPr>
            <p:ph idx="2" type="body"/>
          </p:nvPr>
        </p:nvSpPr>
        <p:spPr>
          <a:xfrm>
            <a:off x="6339334" y="1518287"/>
            <a:ext cx="5420666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8" name="Google Shape;158;p18"/>
          <p:cNvSpPr txBox="1"/>
          <p:nvPr>
            <p:ph idx="3" type="body"/>
          </p:nvPr>
        </p:nvSpPr>
        <p:spPr>
          <a:xfrm>
            <a:off x="6339334" y="2486989"/>
            <a:ext cx="5432666" cy="3702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18"/>
          <p:cNvSpPr txBox="1"/>
          <p:nvPr>
            <p:ph idx="4" type="body"/>
          </p:nvPr>
        </p:nvSpPr>
        <p:spPr>
          <a:xfrm>
            <a:off x="431800" y="2486989"/>
            <a:ext cx="5491215" cy="3702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>
  <p:cSld name="Content with Caption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9"/>
          <p:cNvSpPr txBox="1"/>
          <p:nvPr>
            <p:ph type="title"/>
          </p:nvPr>
        </p:nvSpPr>
        <p:spPr>
          <a:xfrm>
            <a:off x="432000" y="431999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19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19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9" name="Google Shape;169;p19"/>
          <p:cNvSpPr txBox="1"/>
          <p:nvPr>
            <p:ph idx="1" type="body"/>
          </p:nvPr>
        </p:nvSpPr>
        <p:spPr>
          <a:xfrm>
            <a:off x="434062" y="21343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70" name="Google Shape;170;p19"/>
          <p:cNvSpPr txBox="1"/>
          <p:nvPr>
            <p:ph idx="2" type="body"/>
          </p:nvPr>
        </p:nvSpPr>
        <p:spPr>
          <a:xfrm>
            <a:off x="5183188" y="431999"/>
            <a:ext cx="6544468" cy="55138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 sz="16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>
  <p:cSld name="Picture with Caption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0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0"/>
          <p:cNvSpPr txBox="1"/>
          <p:nvPr>
            <p:ph type="title"/>
          </p:nvPr>
        </p:nvSpPr>
        <p:spPr>
          <a:xfrm>
            <a:off x="432000" y="431999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0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0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434062" y="21343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81" name="Google Shape;181;p20"/>
          <p:cNvSpPr/>
          <p:nvPr>
            <p:ph idx="2" type="pic"/>
          </p:nvPr>
        </p:nvSpPr>
        <p:spPr>
          <a:xfrm>
            <a:off x="5183188" y="431999"/>
            <a:ext cx="6544468" cy="5513889"/>
          </a:xfrm>
          <a:prstGeom prst="roundRect">
            <a:avLst>
              <a:gd fmla="val 5554" name="adj"/>
            </a:avLst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Char char="•"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Photo 2">
  <p:cSld name="Content Photo 2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>
            <p:ph idx="2" type="pic"/>
          </p:nvPr>
        </p:nvSpPr>
        <p:spPr>
          <a:xfrm>
            <a:off x="6282692" y="432000"/>
            <a:ext cx="5511800" cy="57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type="title"/>
          </p:nvPr>
        </p:nvSpPr>
        <p:spPr>
          <a:xfrm>
            <a:off x="432000" y="432000"/>
            <a:ext cx="5472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431801" y="1008000"/>
            <a:ext cx="547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432000" y="1511566"/>
            <a:ext cx="5472000" cy="4680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1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1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1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1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1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0" name="Google Shape;190;p21"/>
          <p:cNvSpPr txBox="1"/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2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2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2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2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2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2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431800" y="1008000"/>
            <a:ext cx="11339513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2" type="body"/>
          </p:nvPr>
        </p:nvSpPr>
        <p:spPr>
          <a:xfrm>
            <a:off x="432000" y="1512000"/>
            <a:ext cx="3600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" name="Google Shape;35;p4"/>
          <p:cNvSpPr txBox="1"/>
          <p:nvPr>
            <p:ph idx="3" type="body"/>
          </p:nvPr>
        </p:nvSpPr>
        <p:spPr>
          <a:xfrm>
            <a:off x="4302000" y="1512000"/>
            <a:ext cx="3600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4" type="body"/>
          </p:nvPr>
        </p:nvSpPr>
        <p:spPr>
          <a:xfrm>
            <a:off x="8172000" y="1512000"/>
            <a:ext cx="3600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ubtitle Only">
  <p:cSld name="Title and Subtitle 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431800" y="1008000"/>
            <a:ext cx="11339513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5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" name="Google Shape;41;p5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Photo 1">
  <p:cSld name="Content Photo 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>
            <p:ph idx="2" type="pic"/>
          </p:nvPr>
        </p:nvSpPr>
        <p:spPr>
          <a:xfrm>
            <a:off x="6481149" y="1684742"/>
            <a:ext cx="4904790" cy="433376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432000" y="432000"/>
            <a:ext cx="5472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" type="body"/>
          </p:nvPr>
        </p:nvSpPr>
        <p:spPr>
          <a:xfrm>
            <a:off x="431801" y="1008000"/>
            <a:ext cx="547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3" type="body"/>
          </p:nvPr>
        </p:nvSpPr>
        <p:spPr>
          <a:xfrm>
            <a:off x="432000" y="1511566"/>
            <a:ext cx="5472000" cy="4680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Slide 1">
  <p:cSld name="Divider Slide 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/>
          <p:nvPr>
            <p:ph idx="2" type="pic"/>
          </p:nvPr>
        </p:nvSpPr>
        <p:spPr>
          <a:xfrm>
            <a:off x="0" y="418374"/>
            <a:ext cx="8687356" cy="643962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7"/>
          <p:cNvSpPr/>
          <p:nvPr>
            <p:ph type="ctrTitle"/>
          </p:nvPr>
        </p:nvSpPr>
        <p:spPr>
          <a:xfrm>
            <a:off x="7425293" y="2408157"/>
            <a:ext cx="4459766" cy="3146839"/>
          </a:xfrm>
          <a:prstGeom prst="roundRect">
            <a:avLst>
              <a:gd fmla="val 2139" name="adj"/>
            </a:avLst>
          </a:prstGeom>
          <a:gradFill>
            <a:gsLst>
              <a:gs pos="0">
                <a:srgbClr val="3F3F3F"/>
              </a:gs>
              <a:gs pos="100000">
                <a:srgbClr val="0C0C0C"/>
              </a:gs>
            </a:gsLst>
            <a:lin ang="10800000" scaled="0"/>
          </a:gra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0" lIns="180000" spcFirstLastPara="1" rIns="180000" wrap="square" tIns="28800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000"/>
              <a:buFont typeface="Corbel"/>
              <a:buNone/>
              <a:defRPr b="1" sz="50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" type="subTitle"/>
          </p:nvPr>
        </p:nvSpPr>
        <p:spPr>
          <a:xfrm>
            <a:off x="7607300" y="4386894"/>
            <a:ext cx="4000500" cy="9979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100"/>
              <a:buNone/>
              <a:defRPr sz="2100">
                <a:solidFill>
                  <a:srgbClr val="F2F2F2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53" name="Google Shape;53;p7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vider Slide 2">
  <p:cSld name="Divider Slide 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/>
          <p:nvPr>
            <p:ph idx="2" type="pic"/>
          </p:nvPr>
        </p:nvSpPr>
        <p:spPr>
          <a:xfrm>
            <a:off x="-1" y="0"/>
            <a:ext cx="11795125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0" lIns="0" spcFirstLastPara="1" rIns="0" wrap="square" tIns="8640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8"/>
          <p:cNvSpPr/>
          <p:nvPr>
            <p:ph type="ctrTitle"/>
          </p:nvPr>
        </p:nvSpPr>
        <p:spPr>
          <a:xfrm>
            <a:off x="3866117" y="1816509"/>
            <a:ext cx="4459766" cy="3146839"/>
          </a:xfrm>
          <a:prstGeom prst="roundRect">
            <a:avLst>
              <a:gd fmla="val 2139" name="adj"/>
            </a:avLst>
          </a:prstGeom>
          <a:gradFill>
            <a:gsLst>
              <a:gs pos="0">
                <a:srgbClr val="3F3F3F"/>
              </a:gs>
              <a:gs pos="100000">
                <a:srgbClr val="0C0C0C"/>
              </a:gs>
            </a:gsLst>
            <a:lin ang="10800000" scaled="0"/>
          </a:gra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0" lIns="180000" spcFirstLastPara="1" rIns="180000" wrap="square" tIns="28800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000"/>
              <a:buFont typeface="Corbel"/>
              <a:buNone/>
              <a:defRPr b="1" sz="50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" type="subTitle"/>
          </p:nvPr>
        </p:nvSpPr>
        <p:spPr>
          <a:xfrm>
            <a:off x="4048124" y="3795246"/>
            <a:ext cx="4000500" cy="9979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100"/>
              <a:buNone/>
              <a:defRPr sz="2100">
                <a:solidFill>
                  <a:srgbClr val="F2F2F2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Photo 3">
  <p:cSld name="Content Photo 3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>
            <p:ph idx="2" type="pic"/>
          </p:nvPr>
        </p:nvSpPr>
        <p:spPr>
          <a:xfrm>
            <a:off x="6812170" y="2376298"/>
            <a:ext cx="2405261" cy="212523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432000" y="432000"/>
            <a:ext cx="5472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" type="body"/>
          </p:nvPr>
        </p:nvSpPr>
        <p:spPr>
          <a:xfrm>
            <a:off x="431801" y="1008000"/>
            <a:ext cx="547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3" type="body"/>
          </p:nvPr>
        </p:nvSpPr>
        <p:spPr>
          <a:xfrm>
            <a:off x="432000" y="1511566"/>
            <a:ext cx="5472000" cy="4680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9"/>
          <p:cNvSpPr/>
          <p:nvPr>
            <p:ph idx="4" type="pic"/>
          </p:nvPr>
        </p:nvSpPr>
        <p:spPr>
          <a:xfrm>
            <a:off x="8812420" y="1176148"/>
            <a:ext cx="2405261" cy="212523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9"/>
          <p:cNvSpPr/>
          <p:nvPr>
            <p:ph idx="5" type="pic"/>
          </p:nvPr>
        </p:nvSpPr>
        <p:spPr>
          <a:xfrm>
            <a:off x="8812419" y="3552739"/>
            <a:ext cx="2405261" cy="212523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200"/>
              <a:buFont typeface="Arial"/>
              <a:buNone/>
              <a:defRPr b="0" i="1" sz="12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 with Subtitle">
  <p:cSld name="Comparison with Subtitl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/>
          <p:nvPr/>
        </p:nvSpPr>
        <p:spPr>
          <a:xfrm>
            <a:off x="431800" y="5530292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0"/>
          <p:cNvSpPr/>
          <p:nvPr/>
        </p:nvSpPr>
        <p:spPr>
          <a:xfrm>
            <a:off x="9537134" y="1312995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0"/>
          <p:cNvSpPr/>
          <p:nvPr/>
        </p:nvSpPr>
        <p:spPr>
          <a:xfrm>
            <a:off x="9683871" y="30038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0"/>
          <p:cNvSpPr/>
          <p:nvPr/>
        </p:nvSpPr>
        <p:spPr>
          <a:xfrm>
            <a:off x="1449746" y="5304339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0"/>
          <p:cNvSpPr/>
          <p:nvPr/>
        </p:nvSpPr>
        <p:spPr>
          <a:xfrm>
            <a:off x="11007557" y="354617"/>
            <a:ext cx="514965" cy="45190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0"/>
          <p:cNvSpPr txBox="1"/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431800" y="1008000"/>
            <a:ext cx="11339513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2" type="body"/>
          </p:nvPr>
        </p:nvSpPr>
        <p:spPr>
          <a:xfrm>
            <a:off x="432000" y="1515834"/>
            <a:ext cx="547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b="1" sz="2400">
                <a:solidFill>
                  <a:srgbClr val="3F3F3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9" name="Google Shape;79;p10"/>
          <p:cNvSpPr txBox="1"/>
          <p:nvPr>
            <p:ph idx="3" type="body"/>
          </p:nvPr>
        </p:nvSpPr>
        <p:spPr>
          <a:xfrm>
            <a:off x="432000" y="2023668"/>
            <a:ext cx="5472000" cy="4168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4" type="body"/>
          </p:nvPr>
        </p:nvSpPr>
        <p:spPr>
          <a:xfrm>
            <a:off x="6300000" y="1516359"/>
            <a:ext cx="5472000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b="1" sz="24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5" type="body"/>
          </p:nvPr>
        </p:nvSpPr>
        <p:spPr>
          <a:xfrm>
            <a:off x="6299887" y="2020359"/>
            <a:ext cx="5472113" cy="41708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0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2F2F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11844618" y="6249961"/>
            <a:ext cx="230420" cy="460402"/>
          </a:xfrm>
          <a:prstGeom prst="roundRect">
            <a:avLst>
              <a:gd fmla="val 7366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/>
          <p:nvPr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"/>
          <p:cNvSpPr/>
          <p:nvPr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>
            <a:gsLst>
              <a:gs pos="0">
                <a:srgbClr val="F2F2F2">
                  <a:alpha val="0"/>
                </a:srgbClr>
              </a:gs>
              <a:gs pos="100000">
                <a:srgbClr val="A5A5A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"/>
          <p:cNvSpPr txBox="1"/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  <a:defRPr b="0" i="0" sz="32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" name="Google Shape;15;p1"/>
          <p:cNvSpPr txBox="1"/>
          <p:nvPr>
            <p:ph idx="1" type="body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1"/>
          <p:cNvSpPr txBox="1"/>
          <p:nvPr>
            <p:ph idx="11" type="ftr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1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1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2F2F2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063" l="0" r="0" t="7062"/>
          <a:stretch/>
        </p:blipFill>
        <p:spPr>
          <a:xfrm>
            <a:off x="0" y="0"/>
            <a:ext cx="10655455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descr="Slide accent to title box" id="204" name="Google Shape;204;p23"/>
          <p:cNvSpPr/>
          <p:nvPr/>
        </p:nvSpPr>
        <p:spPr>
          <a:xfrm flipH="1" rot="10800000">
            <a:off x="10710151" y="3975701"/>
            <a:ext cx="1481849" cy="2200275"/>
          </a:xfrm>
          <a:custGeom>
            <a:rect b="b" l="l" r="r" t="t"/>
            <a:pathLst>
              <a:path extrusionOk="0" h="2200275" w="1494549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rgbClr val="3F3F3F"/>
              </a:gs>
            </a:gsLst>
            <a:lin ang="0" scaled="0"/>
          </a:gradFill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0" lIns="180000" spcFirstLastPara="1" rIns="180000" wrap="square" tIns="2880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000"/>
              <a:buFont typeface="Corbel"/>
              <a:buNone/>
            </a:pPr>
            <a:r>
              <a:t/>
            </a:r>
            <a:endParaRPr b="1" i="0" sz="5000" u="none" cap="none" strike="noStrike">
              <a:solidFill>
                <a:srgbClr val="F2F2F2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05" name="Google Shape;205;p23"/>
          <p:cNvSpPr/>
          <p:nvPr>
            <p:ph type="ctrTitle"/>
          </p:nvPr>
        </p:nvSpPr>
        <p:spPr>
          <a:xfrm>
            <a:off x="6699708" y="2922152"/>
            <a:ext cx="4459766" cy="2514635"/>
          </a:xfrm>
          <a:prstGeom prst="roundRect">
            <a:avLst>
              <a:gd fmla="val 2139" name="adj"/>
            </a:avLst>
          </a:prstGeom>
          <a:gradFill>
            <a:gsLst>
              <a:gs pos="0">
                <a:srgbClr val="3F3F3F"/>
              </a:gs>
              <a:gs pos="100000">
                <a:srgbClr val="0C0C0C"/>
              </a:gs>
            </a:gsLst>
            <a:lin ang="0" scaled="0"/>
          </a:gradFill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0" lIns="180000" spcFirstLastPara="1" rIns="180000" wrap="square" tIns="288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000"/>
              <a:buFont typeface="Corbel"/>
              <a:buNone/>
            </a:pPr>
            <a:r>
              <a:rPr lang="en-US" sz="4000"/>
              <a:t>Flight Ready </a:t>
            </a:r>
            <a:br>
              <a:rPr lang="en-US" sz="4000"/>
            </a:br>
            <a:r>
              <a:rPr lang="en-US" sz="4000"/>
              <a:t>Electric Feed System</a:t>
            </a:r>
            <a:endParaRPr/>
          </a:p>
        </p:txBody>
      </p:sp>
      <p:sp>
        <p:nvSpPr>
          <p:cNvPr id="206" name="Google Shape;206;p23"/>
          <p:cNvSpPr txBox="1"/>
          <p:nvPr>
            <p:ph idx="1" type="subTitle"/>
          </p:nvPr>
        </p:nvSpPr>
        <p:spPr>
          <a:xfrm>
            <a:off x="6929341" y="4422514"/>
            <a:ext cx="4000500" cy="6907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100"/>
              <a:buNone/>
            </a:pPr>
            <a:r>
              <a:rPr lang="en-US"/>
              <a:t>Project No. 13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2100"/>
              <a:buNone/>
            </a:pPr>
            <a:r>
              <a:rPr lang="en-US"/>
              <a:t>Sponsored by PSAS and PSU</a:t>
            </a:r>
            <a:endParaRPr/>
          </a:p>
        </p:txBody>
      </p:sp>
      <p:sp>
        <p:nvSpPr>
          <p:cNvPr descr="Slide shadow to title box" id="207" name="Google Shape;207;p23"/>
          <p:cNvSpPr/>
          <p:nvPr/>
        </p:nvSpPr>
        <p:spPr>
          <a:xfrm flipH="1" rot="5400000">
            <a:off x="10684512" y="5462426"/>
            <a:ext cx="476249" cy="424971"/>
          </a:xfrm>
          <a:prstGeom prst="triangle">
            <a:avLst>
              <a:gd fmla="val 100000" name="adj"/>
            </a:avLst>
          </a:prstGeom>
          <a:solidFill>
            <a:srgbClr val="FF9266"/>
          </a:solidFill>
          <a:ln cap="flat" cmpd="sng" w="9525">
            <a:solidFill>
              <a:srgbClr val="C037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2F2F2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ollow accent block" id="212" name="Google Shape;212;p24"/>
          <p:cNvSpPr/>
          <p:nvPr/>
        </p:nvSpPr>
        <p:spPr>
          <a:xfrm rot="1616122">
            <a:off x="7794419" y="851148"/>
            <a:ext cx="3573726" cy="3136120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rgbClr val="363F0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Hollow accent block" id="213" name="Google Shape;213;p24"/>
          <p:cNvSpPr/>
          <p:nvPr/>
        </p:nvSpPr>
        <p:spPr>
          <a:xfrm>
            <a:off x="7346949" y="2419208"/>
            <a:ext cx="4165601" cy="3655519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rgbClr val="6B7F1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4"/>
          <p:cNvSpPr/>
          <p:nvPr/>
        </p:nvSpPr>
        <p:spPr>
          <a:xfrm>
            <a:off x="11735679" y="0"/>
            <a:ext cx="606391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Hollow accent block" id="215" name="Google Shape;215;p24"/>
          <p:cNvSpPr/>
          <p:nvPr/>
        </p:nvSpPr>
        <p:spPr>
          <a:xfrm rot="562537">
            <a:off x="5600505" y="3209306"/>
            <a:ext cx="2216317" cy="194492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rgbClr val="FF926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"/>
          <p:cNvSpPr txBox="1"/>
          <p:nvPr>
            <p:ph idx="1" type="body"/>
          </p:nvPr>
        </p:nvSpPr>
        <p:spPr>
          <a:xfrm>
            <a:off x="1361831" y="2047886"/>
            <a:ext cx="3245050" cy="36073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en-US" sz="2800"/>
              <a:t>Julio Garcia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en-US" sz="2800"/>
              <a:t>Philip Wahl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en-US" sz="2800"/>
              <a:t>Nick Sheldon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en-US" sz="2800"/>
              <a:t>Henry Ju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en-US" sz="2800"/>
              <a:t>Jonas Mendoza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r>
              <a:rPr lang="en-US" sz="2800"/>
              <a:t>Shayli Elrod</a:t>
            </a:r>
            <a:endParaRPr/>
          </a:p>
        </p:txBody>
      </p:sp>
      <p:sp>
        <p:nvSpPr>
          <p:cNvPr descr="Solid accent block" id="217" name="Google Shape;217;p24"/>
          <p:cNvSpPr/>
          <p:nvPr/>
        </p:nvSpPr>
        <p:spPr>
          <a:xfrm rot="-3542118">
            <a:off x="10468401" y="795456"/>
            <a:ext cx="1185267" cy="1040129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rgbClr val="A33F1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922380" y="763514"/>
            <a:ext cx="3991668" cy="491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F0A"/>
              </a:buClr>
              <a:buSzPts val="4000"/>
              <a:buFont typeface="Corbel"/>
              <a:buNone/>
            </a:pPr>
            <a:r>
              <a:rPr b="1" lang="en-US" sz="4000" u="none">
                <a:solidFill>
                  <a:srgbClr val="363F0A"/>
                </a:solidFill>
                <a:latin typeface="Corbel"/>
                <a:ea typeface="Corbel"/>
                <a:cs typeface="Corbel"/>
                <a:sym typeface="Corbel"/>
              </a:rPr>
              <a:t>Team Members</a:t>
            </a:r>
            <a:endParaRPr/>
          </a:p>
        </p:txBody>
      </p:sp>
      <p:sp>
        <p:nvSpPr>
          <p:cNvPr id="219" name="Google Shape;219;p24"/>
          <p:cNvSpPr txBox="1"/>
          <p:nvPr/>
        </p:nvSpPr>
        <p:spPr>
          <a:xfrm>
            <a:off x="945031" y="1281222"/>
            <a:ext cx="2431067" cy="3325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</a:pPr>
            <a:r>
              <a:rPr b="0" lang="en-US" sz="1800" u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PSAS Electric Feed System</a:t>
            </a:r>
            <a:endParaRPr/>
          </a:p>
        </p:txBody>
      </p:sp>
      <p:pic>
        <p:nvPicPr>
          <p:cNvPr id="220" name="Google Shape;220;p2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3083" r="23083" t="0"/>
          <a:stretch/>
        </p:blipFill>
        <p:spPr>
          <a:xfrm>
            <a:off x="6557808" y="1281222"/>
            <a:ext cx="4224521" cy="4414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type="title"/>
          </p:nvPr>
        </p:nvSpPr>
        <p:spPr>
          <a:xfrm>
            <a:off x="735196" y="450750"/>
            <a:ext cx="7138213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F0A"/>
              </a:buClr>
              <a:buSzPts val="3200"/>
              <a:buFont typeface="Corbel"/>
              <a:buNone/>
            </a:pPr>
            <a:r>
              <a:rPr b="1" lang="en-US">
                <a:solidFill>
                  <a:srgbClr val="363F0A"/>
                </a:solidFill>
              </a:rPr>
              <a:t>Portland State Aerospace Society</a:t>
            </a:r>
            <a:endParaRPr/>
          </a:p>
        </p:txBody>
      </p:sp>
      <p:sp>
        <p:nvSpPr>
          <p:cNvPr id="226" name="Google Shape;226;p25"/>
          <p:cNvSpPr txBox="1"/>
          <p:nvPr>
            <p:ph idx="1" type="body"/>
          </p:nvPr>
        </p:nvSpPr>
        <p:spPr>
          <a:xfrm>
            <a:off x="735196" y="940623"/>
            <a:ext cx="4409507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/>
              <a:t>What is PSAS?</a:t>
            </a:r>
            <a:endParaRPr/>
          </a:p>
        </p:txBody>
      </p:sp>
      <p:sp>
        <p:nvSpPr>
          <p:cNvPr id="227" name="Google Shape;227;p25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8" name="Google Shape;228;p25"/>
          <p:cNvSpPr/>
          <p:nvPr/>
        </p:nvSpPr>
        <p:spPr>
          <a:xfrm>
            <a:off x="11638129" y="0"/>
            <a:ext cx="678154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p25"/>
          <p:cNvPicPr preferRelativeResize="0"/>
          <p:nvPr>
            <p:ph idx="3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43277" y="1511300"/>
            <a:ext cx="3118146" cy="467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5"/>
          <p:cNvSpPr/>
          <p:nvPr/>
        </p:nvSpPr>
        <p:spPr>
          <a:xfrm>
            <a:off x="704527" y="1460353"/>
            <a:ext cx="3148852" cy="4730896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4543277" y="1511297"/>
            <a:ext cx="3118146" cy="4679951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8399994" y="1511297"/>
            <a:ext cx="3118146" cy="4679951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25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861" y="1511297"/>
            <a:ext cx="3118183" cy="467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5"/>
          <p:cNvPicPr preferRelativeResize="0"/>
          <p:nvPr>
            <p:ph idx="4" type="body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23276" y="1536699"/>
            <a:ext cx="3064198" cy="462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6"/>
          <p:cNvSpPr txBox="1"/>
          <p:nvPr>
            <p:ph type="title"/>
          </p:nvPr>
        </p:nvSpPr>
        <p:spPr>
          <a:xfrm>
            <a:off x="590817" y="504189"/>
            <a:ext cx="7205646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F0A"/>
              </a:buClr>
              <a:buSzPts val="3200"/>
              <a:buFont typeface="Corbel"/>
              <a:buNone/>
            </a:pPr>
            <a:r>
              <a:rPr b="1" lang="en-US">
                <a:solidFill>
                  <a:srgbClr val="363F0A"/>
                </a:solidFill>
              </a:rPr>
              <a:t>Electric Feed System	</a:t>
            </a:r>
            <a:endParaRPr/>
          </a:p>
        </p:txBody>
      </p:sp>
      <p:sp>
        <p:nvSpPr>
          <p:cNvPr id="240" name="Google Shape;240;p26"/>
          <p:cNvSpPr txBox="1"/>
          <p:nvPr>
            <p:ph idx="1" type="body"/>
          </p:nvPr>
        </p:nvSpPr>
        <p:spPr>
          <a:xfrm>
            <a:off x="654613" y="980966"/>
            <a:ext cx="6123643" cy="375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/>
              <a:t>What is an EFS?</a:t>
            </a:r>
            <a:endParaRPr/>
          </a:p>
        </p:txBody>
      </p:sp>
      <p:sp>
        <p:nvSpPr>
          <p:cNvPr id="241" name="Google Shape;241;p26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2" name="Google Shape;242;p26"/>
          <p:cNvSpPr/>
          <p:nvPr/>
        </p:nvSpPr>
        <p:spPr>
          <a:xfrm>
            <a:off x="11638129" y="0"/>
            <a:ext cx="678154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Hollow image accent" id="243" name="Google Shape;243;p26"/>
          <p:cNvSpPr/>
          <p:nvPr/>
        </p:nvSpPr>
        <p:spPr>
          <a:xfrm>
            <a:off x="2467963" y="2727954"/>
            <a:ext cx="1896185" cy="166399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363F0A"/>
          </a:solidFill>
          <a:ln cap="flat" cmpd="sng" w="63500">
            <a:solidFill>
              <a:srgbClr val="363F0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Hollow image accent" id="244" name="Google Shape;244;p26"/>
          <p:cNvSpPr/>
          <p:nvPr/>
        </p:nvSpPr>
        <p:spPr>
          <a:xfrm>
            <a:off x="4837295" y="2727955"/>
            <a:ext cx="1896185" cy="166399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363F0A"/>
          </a:solidFill>
          <a:ln cap="flat" cmpd="sng" w="63500">
            <a:solidFill>
              <a:srgbClr val="363F0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Hollow image accent" id="245" name="Google Shape;245;p26"/>
          <p:cNvSpPr/>
          <p:nvPr/>
        </p:nvSpPr>
        <p:spPr>
          <a:xfrm>
            <a:off x="7206627" y="2727954"/>
            <a:ext cx="1896185" cy="166399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363F0A"/>
          </a:solidFill>
          <a:ln cap="flat" cmpd="sng" w="63500">
            <a:solidFill>
              <a:srgbClr val="363F0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6"/>
          <p:cNvSpPr txBox="1"/>
          <p:nvPr/>
        </p:nvSpPr>
        <p:spPr>
          <a:xfrm>
            <a:off x="2618381" y="3259869"/>
            <a:ext cx="1698278" cy="600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Control</a:t>
            </a:r>
            <a:endParaRPr/>
          </a:p>
        </p:txBody>
      </p:sp>
      <p:sp>
        <p:nvSpPr>
          <p:cNvPr id="247" name="Google Shape;247;p26"/>
          <p:cNvSpPr txBox="1"/>
          <p:nvPr/>
        </p:nvSpPr>
        <p:spPr>
          <a:xfrm>
            <a:off x="5135902" y="3279481"/>
            <a:ext cx="1419611" cy="600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Motor</a:t>
            </a:r>
            <a:endParaRPr/>
          </a:p>
        </p:txBody>
      </p:sp>
      <p:sp>
        <p:nvSpPr>
          <p:cNvPr id="248" name="Google Shape;248;p26"/>
          <p:cNvSpPr txBox="1"/>
          <p:nvPr/>
        </p:nvSpPr>
        <p:spPr>
          <a:xfrm>
            <a:off x="7519555" y="3240258"/>
            <a:ext cx="1298610" cy="600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Pump</a:t>
            </a:r>
            <a:endParaRPr/>
          </a:p>
        </p:txBody>
      </p:sp>
      <p:sp>
        <p:nvSpPr>
          <p:cNvPr id="249" name="Google Shape;249;p26"/>
          <p:cNvSpPr/>
          <p:nvPr/>
        </p:nvSpPr>
        <p:spPr>
          <a:xfrm>
            <a:off x="2004237" y="2307265"/>
            <a:ext cx="7569382" cy="2525233"/>
          </a:xfrm>
          <a:prstGeom prst="roundRect">
            <a:avLst>
              <a:gd fmla="val 16667" name="adj"/>
            </a:avLst>
          </a:prstGeom>
          <a:noFill/>
          <a:ln cap="flat" cmpd="sng" w="571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6"/>
          <p:cNvSpPr txBox="1"/>
          <p:nvPr/>
        </p:nvSpPr>
        <p:spPr>
          <a:xfrm>
            <a:off x="5245262" y="1552254"/>
            <a:ext cx="180221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Fuel Tank</a:t>
            </a:r>
            <a:endParaRPr/>
          </a:p>
        </p:txBody>
      </p:sp>
      <p:sp>
        <p:nvSpPr>
          <p:cNvPr id="251" name="Google Shape;251;p26"/>
          <p:cNvSpPr txBox="1"/>
          <p:nvPr/>
        </p:nvSpPr>
        <p:spPr>
          <a:xfrm>
            <a:off x="5364126" y="5218177"/>
            <a:ext cx="26239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Nozzle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type="title"/>
          </p:nvPr>
        </p:nvSpPr>
        <p:spPr>
          <a:xfrm>
            <a:off x="663007" y="670841"/>
            <a:ext cx="4297081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F0A"/>
              </a:buClr>
              <a:buSzPts val="3200"/>
              <a:buFont typeface="Corbel"/>
              <a:buNone/>
            </a:pPr>
            <a:r>
              <a:rPr b="1" lang="en-US">
                <a:solidFill>
                  <a:srgbClr val="363F0A"/>
                </a:solidFill>
              </a:rPr>
              <a:t>Customer Requirements</a:t>
            </a:r>
            <a:endParaRPr/>
          </a:p>
        </p:txBody>
      </p:sp>
      <p:sp>
        <p:nvSpPr>
          <p:cNvPr descr="Hollow image accent" id="257" name="Google Shape;257;p27"/>
          <p:cNvSpPr/>
          <p:nvPr/>
        </p:nvSpPr>
        <p:spPr>
          <a:xfrm>
            <a:off x="6518363" y="1102841"/>
            <a:ext cx="2483348" cy="2179259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Solid image accent" id="258" name="Google Shape;258;p27"/>
          <p:cNvSpPr/>
          <p:nvPr/>
        </p:nvSpPr>
        <p:spPr>
          <a:xfrm>
            <a:off x="7459030" y="2460298"/>
            <a:ext cx="1103873" cy="968702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7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p27"/>
          <p:cNvSpPr/>
          <p:nvPr/>
        </p:nvSpPr>
        <p:spPr>
          <a:xfrm>
            <a:off x="11638129" y="0"/>
            <a:ext cx="678154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7"/>
          <p:cNvSpPr txBox="1"/>
          <p:nvPr/>
        </p:nvSpPr>
        <p:spPr>
          <a:xfrm>
            <a:off x="827313" y="1684742"/>
            <a:ext cx="5261422" cy="39130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Compatibility Requirements</a:t>
            </a:r>
            <a:endParaRPr/>
          </a:p>
          <a:p>
            <a:pPr indent="-457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Liquid Oxygen (LOX)</a:t>
            </a:r>
            <a:endParaRPr/>
          </a:p>
          <a:p>
            <a:pPr indent="-457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Isopropyl Alcohol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Propellant Safety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Embedded Sensors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Chemical Safety Training for LOX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7"/>
          <p:cNvSpPr txBox="1"/>
          <p:nvPr>
            <p:ph idx="1" type="body"/>
          </p:nvPr>
        </p:nvSpPr>
        <p:spPr>
          <a:xfrm>
            <a:off x="704416" y="1162627"/>
            <a:ext cx="547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/>
              <a:t>PSAS Electric Feed System</a:t>
            </a:r>
            <a:endParaRPr/>
          </a:p>
        </p:txBody>
      </p:sp>
      <p:pic>
        <p:nvPicPr>
          <p:cNvPr id="263" name="Google Shape;263;p2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118" l="6444" r="22877" t="4816"/>
          <a:stretch/>
        </p:blipFill>
        <p:spPr>
          <a:xfrm>
            <a:off x="6481149" y="1684742"/>
            <a:ext cx="4904790" cy="433376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ollow image accent" id="268" name="Google Shape;268;p28"/>
          <p:cNvSpPr/>
          <p:nvPr/>
        </p:nvSpPr>
        <p:spPr>
          <a:xfrm>
            <a:off x="3477491" y="4530848"/>
            <a:ext cx="1838651" cy="161350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rgbClr val="59595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9" name="Google Shape;269;p2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1" l="15217" r="2507" t="-11"/>
          <a:stretch/>
        </p:blipFill>
        <p:spPr>
          <a:xfrm>
            <a:off x="585788" y="1633538"/>
            <a:ext cx="4903787" cy="433387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  <p:sp>
        <p:nvSpPr>
          <p:cNvPr id="270" name="Google Shape;270;p28"/>
          <p:cNvSpPr txBox="1"/>
          <p:nvPr>
            <p:ph idx="1" type="body"/>
          </p:nvPr>
        </p:nvSpPr>
        <p:spPr>
          <a:xfrm>
            <a:off x="585788" y="1093268"/>
            <a:ext cx="547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/>
              <a:t>PSAS Electric Feed System</a:t>
            </a:r>
            <a:endParaRPr/>
          </a:p>
        </p:txBody>
      </p:sp>
      <p:sp>
        <p:nvSpPr>
          <p:cNvPr id="271" name="Google Shape;271;p28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2" name="Google Shape;272;p28"/>
          <p:cNvSpPr/>
          <p:nvPr/>
        </p:nvSpPr>
        <p:spPr>
          <a:xfrm>
            <a:off x="11638129" y="0"/>
            <a:ext cx="678154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8"/>
          <p:cNvSpPr txBox="1"/>
          <p:nvPr>
            <p:ph type="title"/>
          </p:nvPr>
        </p:nvSpPr>
        <p:spPr>
          <a:xfrm>
            <a:off x="585788" y="618837"/>
            <a:ext cx="4735624" cy="4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F0A"/>
              </a:buClr>
              <a:buSzPts val="3200"/>
              <a:buFont typeface="Corbel"/>
              <a:buNone/>
            </a:pPr>
            <a:r>
              <a:rPr b="1" lang="en-US">
                <a:solidFill>
                  <a:srgbClr val="363F0A"/>
                </a:solidFill>
              </a:rPr>
              <a:t>Engineering Requirements</a:t>
            </a:r>
            <a:endParaRPr/>
          </a:p>
        </p:txBody>
      </p:sp>
      <p:graphicFrame>
        <p:nvGraphicFramePr>
          <p:cNvPr id="274" name="Google Shape;274;p28"/>
          <p:cNvGraphicFramePr/>
          <p:nvPr/>
        </p:nvGraphicFramePr>
        <p:xfrm>
          <a:off x="5884751" y="196486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{708D69B4-6849-4988-9A60-7001AAAC9BAA}</a:tableStyleId>
              </a:tblPr>
              <a:tblGrid>
                <a:gridCol w="4061425"/>
                <a:gridCol w="2031025"/>
              </a:tblGrid>
              <a:tr h="590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Requirements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Values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161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Propellant Pressure Gain (lbs)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400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161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Flow Rate (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xx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161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Motor Spec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xx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161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xx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6161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Acceleration (g)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0" name="Google Shape;280;p29"/>
          <p:cNvSpPr txBox="1"/>
          <p:nvPr/>
        </p:nvSpPr>
        <p:spPr>
          <a:xfrm>
            <a:off x="669978" y="580682"/>
            <a:ext cx="4735624" cy="4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3F0A"/>
              </a:buClr>
              <a:buSzPts val="3200"/>
              <a:buFont typeface="Corbel"/>
              <a:buNone/>
            </a:pPr>
            <a:r>
              <a:rPr b="1" lang="en-US" sz="3200">
                <a:solidFill>
                  <a:srgbClr val="363F0A"/>
                </a:solidFill>
                <a:latin typeface="Corbel"/>
                <a:ea typeface="Corbel"/>
                <a:cs typeface="Corbel"/>
                <a:sym typeface="Corbel"/>
              </a:rPr>
              <a:t>Milestones</a:t>
            </a:r>
            <a:endParaRPr/>
          </a:p>
        </p:txBody>
      </p:sp>
      <p:sp>
        <p:nvSpPr>
          <p:cNvPr id="281" name="Google Shape;281;p29"/>
          <p:cNvSpPr txBox="1"/>
          <p:nvPr>
            <p:ph idx="1" type="body"/>
          </p:nvPr>
        </p:nvSpPr>
        <p:spPr>
          <a:xfrm>
            <a:off x="669978" y="1078964"/>
            <a:ext cx="5472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/>
              <a:t>PSAS Electric Feed System</a:t>
            </a:r>
            <a:endParaRPr/>
          </a:p>
        </p:txBody>
      </p:sp>
      <p:sp>
        <p:nvSpPr>
          <p:cNvPr id="282" name="Google Shape;282;p29"/>
          <p:cNvSpPr/>
          <p:nvPr/>
        </p:nvSpPr>
        <p:spPr>
          <a:xfrm>
            <a:off x="11638129" y="0"/>
            <a:ext cx="678154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29"/>
          <p:cNvSpPr/>
          <p:nvPr/>
        </p:nvSpPr>
        <p:spPr>
          <a:xfrm>
            <a:off x="746175" y="1791575"/>
            <a:ext cx="10842000" cy="312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037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9"/>
          <p:cNvSpPr txBox="1"/>
          <p:nvPr/>
        </p:nvSpPr>
        <p:spPr>
          <a:xfrm>
            <a:off x="998885" y="3092180"/>
            <a:ext cx="282132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Design &amp; Concept</a:t>
            </a:r>
            <a:endParaRPr/>
          </a:p>
        </p:txBody>
      </p:sp>
      <p:sp>
        <p:nvSpPr>
          <p:cNvPr id="285" name="Google Shape;285;p29"/>
          <p:cNvSpPr txBox="1"/>
          <p:nvPr/>
        </p:nvSpPr>
        <p:spPr>
          <a:xfrm>
            <a:off x="4204949" y="3092175"/>
            <a:ext cx="2689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Manufacturing</a:t>
            </a:r>
            <a:endParaRPr/>
          </a:p>
        </p:txBody>
      </p:sp>
      <p:sp>
        <p:nvSpPr>
          <p:cNvPr id="286" name="Google Shape;286;p29"/>
          <p:cNvSpPr txBox="1"/>
          <p:nvPr/>
        </p:nvSpPr>
        <p:spPr>
          <a:xfrm>
            <a:off x="6835944" y="3095602"/>
            <a:ext cx="162146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Testing</a:t>
            </a:r>
            <a:endParaRPr/>
          </a:p>
        </p:txBody>
      </p:sp>
      <p:sp>
        <p:nvSpPr>
          <p:cNvPr id="287" name="Google Shape;287;p29"/>
          <p:cNvSpPr txBox="1"/>
          <p:nvPr/>
        </p:nvSpPr>
        <p:spPr>
          <a:xfrm>
            <a:off x="8766359" y="3095602"/>
            <a:ext cx="201441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Completion</a:t>
            </a:r>
            <a:endParaRPr/>
          </a:p>
        </p:txBody>
      </p:sp>
      <p:sp>
        <p:nvSpPr>
          <p:cNvPr id="288" name="Google Shape;288;p29"/>
          <p:cNvSpPr txBox="1"/>
          <p:nvPr/>
        </p:nvSpPr>
        <p:spPr>
          <a:xfrm>
            <a:off x="7047420" y="1909098"/>
            <a:ext cx="154670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B7F10"/>
                </a:solidFill>
                <a:latin typeface="Calibri"/>
                <a:ea typeface="Calibri"/>
                <a:cs typeface="Calibri"/>
                <a:sym typeface="Calibri"/>
              </a:rPr>
              <a:t>April - May</a:t>
            </a:r>
            <a:endParaRPr b="1" sz="1800">
              <a:solidFill>
                <a:srgbClr val="6B7F1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9"/>
          <p:cNvSpPr txBox="1"/>
          <p:nvPr/>
        </p:nvSpPr>
        <p:spPr>
          <a:xfrm>
            <a:off x="4387221" y="1909098"/>
            <a:ext cx="197508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B7F10"/>
                </a:solidFill>
                <a:latin typeface="Calibri"/>
                <a:ea typeface="Calibri"/>
                <a:cs typeface="Calibri"/>
                <a:sym typeface="Calibri"/>
              </a:rPr>
              <a:t>February - March</a:t>
            </a:r>
            <a:endParaRPr/>
          </a:p>
        </p:txBody>
      </p:sp>
      <p:sp>
        <p:nvSpPr>
          <p:cNvPr id="290" name="Google Shape;290;p29"/>
          <p:cNvSpPr txBox="1"/>
          <p:nvPr/>
        </p:nvSpPr>
        <p:spPr>
          <a:xfrm>
            <a:off x="1284233" y="1909098"/>
            <a:ext cx="241787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B7F10"/>
                </a:solidFill>
                <a:latin typeface="Calibri"/>
                <a:ea typeface="Calibri"/>
                <a:cs typeface="Calibri"/>
                <a:sym typeface="Calibri"/>
              </a:rPr>
              <a:t>December - January</a:t>
            </a:r>
            <a:endParaRPr/>
          </a:p>
        </p:txBody>
      </p:sp>
      <p:sp>
        <p:nvSpPr>
          <p:cNvPr id="291" name="Google Shape;291;p29"/>
          <p:cNvSpPr txBox="1"/>
          <p:nvPr/>
        </p:nvSpPr>
        <p:spPr>
          <a:xfrm>
            <a:off x="9287319" y="1909098"/>
            <a:ext cx="67815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6B7F10"/>
                </a:solidFill>
                <a:latin typeface="Calibri"/>
                <a:ea typeface="Calibri"/>
                <a:cs typeface="Calibri"/>
                <a:sym typeface="Calibri"/>
              </a:rPr>
              <a:t>June</a:t>
            </a:r>
            <a:endParaRPr b="1" sz="1800">
              <a:solidFill>
                <a:srgbClr val="6B7F1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Hollow image accent" id="292" name="Google Shape;292;p29"/>
          <p:cNvSpPr/>
          <p:nvPr/>
        </p:nvSpPr>
        <p:spPr>
          <a:xfrm rot="1233880">
            <a:off x="2373031" y="5803742"/>
            <a:ext cx="1991201" cy="1747376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rgbClr val="6B7F1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Hollow image accent" id="293" name="Google Shape;293;p29"/>
          <p:cNvSpPr/>
          <p:nvPr/>
        </p:nvSpPr>
        <p:spPr>
          <a:xfrm rot="1233880">
            <a:off x="736091" y="6093390"/>
            <a:ext cx="1331071" cy="1168080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rgbClr val="C037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Hollow image accent" id="294" name="Google Shape;294;p29"/>
          <p:cNvSpPr/>
          <p:nvPr/>
        </p:nvSpPr>
        <p:spPr>
          <a:xfrm rot="1233880">
            <a:off x="-1215726" y="4990841"/>
            <a:ext cx="1892983" cy="1661185"/>
          </a:xfrm>
          <a:custGeom>
            <a:rect b="b" l="l" r="r" t="t"/>
            <a:pathLst>
              <a:path extrusionOk="0" h="968" w="1099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cap="flat" cmpd="sng" w="635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0"/>
          <p:cNvSpPr txBox="1"/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orbel"/>
              <a:buNone/>
            </a:pPr>
            <a:r>
              <a:rPr lang="en-US"/>
              <a:t>Must Should and May</a:t>
            </a:r>
            <a:endParaRPr/>
          </a:p>
        </p:txBody>
      </p:sp>
      <p:sp>
        <p:nvSpPr>
          <p:cNvPr id="300" name="Google Shape;300;p30"/>
          <p:cNvSpPr txBox="1"/>
          <p:nvPr>
            <p:ph idx="1" type="body"/>
          </p:nvPr>
        </p:nvSpPr>
        <p:spPr>
          <a:xfrm>
            <a:off x="431800" y="1008000"/>
            <a:ext cx="11339513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01" name="Google Shape;301;p30"/>
          <p:cNvSpPr txBox="1"/>
          <p:nvPr>
            <p:ph idx="2" type="body"/>
          </p:nvPr>
        </p:nvSpPr>
        <p:spPr>
          <a:xfrm>
            <a:off x="432000" y="1512000"/>
            <a:ext cx="3600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52400" lvl="0" marL="2667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02" name="Google Shape;302;p30"/>
          <p:cNvSpPr/>
          <p:nvPr>
            <p:ph idx="12" type="sldNum"/>
          </p:nvPr>
        </p:nvSpPr>
        <p:spPr>
          <a:xfrm>
            <a:off x="11727656" y="6277243"/>
            <a:ext cx="464344" cy="400188"/>
          </a:xfrm>
          <a:prstGeom prst="roundRect">
            <a:avLst>
              <a:gd fmla="val 9526" name="adj"/>
            </a:avLst>
          </a:prstGeom>
          <a:gradFill>
            <a:gsLst>
              <a:gs pos="0">
                <a:srgbClr val="3F3F3F"/>
              </a:gs>
              <a:gs pos="20000">
                <a:srgbClr val="3F3F3F"/>
              </a:gs>
              <a:gs pos="82000">
                <a:schemeClr val="dk1"/>
              </a:gs>
              <a:gs pos="100000">
                <a:schemeClr val="dk1"/>
              </a:gs>
            </a:gsLst>
            <a:lin ang="3000000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3" name="Google Shape;303;p30"/>
          <p:cNvSpPr txBox="1"/>
          <p:nvPr>
            <p:ph idx="3" type="body"/>
          </p:nvPr>
        </p:nvSpPr>
        <p:spPr>
          <a:xfrm>
            <a:off x="4302000" y="1512000"/>
            <a:ext cx="3600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52400" lvl="0" marL="2667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04" name="Google Shape;304;p30"/>
          <p:cNvSpPr txBox="1"/>
          <p:nvPr>
            <p:ph idx="4" type="body"/>
          </p:nvPr>
        </p:nvSpPr>
        <p:spPr>
          <a:xfrm>
            <a:off x="8172000" y="1512000"/>
            <a:ext cx="3600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52400" lvl="0" marL="2667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129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